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5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8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c01fcf5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7fc01fcf5b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c01fcf5b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c01fcf5b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03ceb442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03ceb442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03ceb442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03ceb442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00920e3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00920e3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00920e3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00920e3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c01fcf5b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c01fcf5b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5a995db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5a995d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85a995db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85a995db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00920e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00920e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fc01fcf5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7fc01fcf5b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fc01fcf5b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7fc01fcf5b_2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c01fcf5b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7fc01fcf5b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c01fcf5b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fc01fcf5b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03ceb44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03ceb4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fc01fcf5b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7fc01fcf5b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fc01fcf5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fc01fcf5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c01fcf5b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c01fcf5b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olo e contenuto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it" sz="4800"/>
              <a:t>GAME IDEA</a:t>
            </a:r>
            <a:endParaRPr sz="4800"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33248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2400"/>
              <a:t>Greedy Defense</a:t>
            </a:r>
            <a:endParaRPr sz="2400"/>
          </a:p>
        </p:txBody>
      </p:sp>
      <p:sp>
        <p:nvSpPr>
          <p:cNvPr id="142" name="Google Shape;142;p14"/>
          <p:cNvSpPr txBox="1"/>
          <p:nvPr/>
        </p:nvSpPr>
        <p:spPr>
          <a:xfrm>
            <a:off x="6643700" y="4628151"/>
            <a:ext cx="241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Andrea Del Vecchio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Mimmo Carapella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6060875" y="456675"/>
            <a:ext cx="2747400" cy="260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Elementi GUI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221250" y="1052925"/>
            <a:ext cx="38079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Barra della vita della scorta di cibo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Monete accumulate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uccisioni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ondate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23"/>
          <p:cNvSpPr txBox="1"/>
          <p:nvPr/>
        </p:nvSpPr>
        <p:spPr>
          <a:xfrm>
            <a:off x="4572000" y="1098175"/>
            <a:ext cx="4086300" cy="14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Inventario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○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comparsa con tap sullo schermo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Joystick virtuale fisso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Bottone per la modalità shooting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2079975" y="3219750"/>
            <a:ext cx="15966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Esempio GUI Smartphone</a:t>
            </a:r>
            <a:endParaRPr sz="1200"/>
          </a:p>
        </p:txBody>
      </p:sp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150" y="2619525"/>
            <a:ext cx="4843400" cy="24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514350" y="1339450"/>
            <a:ext cx="8115300" cy="3589800"/>
          </a:xfrm>
          <a:prstGeom prst="rect">
            <a:avLst/>
          </a:prstGeom>
          <a:noFill/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80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Attuatori:</a:t>
            </a:r>
            <a:endParaRPr sz="16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Mine di prossimità</a:t>
            </a:r>
            <a:endParaRPr sz="14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it" sz="1400"/>
              <a:t>Quando un nemico entra nel raggio di azione della mina, questa esplode e causa danni ai nemici che si trovano nel raggio di azione</a:t>
            </a:r>
            <a:br>
              <a:rPr lang="it" sz="1400"/>
            </a:b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Armi </a:t>
            </a:r>
            <a:endParaRPr sz="14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it" sz="1400"/>
              <a:t>Shooting automatico mediante attuatore sferico</a:t>
            </a:r>
            <a:endParaRPr sz="14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it" sz="1400"/>
              <a:t>Quando un nemico entra nel raggio di azione dell’arma, quest’ultima si attiva e spara automaticamente</a:t>
            </a:r>
            <a:endParaRPr sz="14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it" sz="1400"/>
              <a:t>Differenze tra le armi per raggio della sfera, ossia raggio d’azione dell’arma</a:t>
            </a:r>
            <a:br>
              <a:rPr lang="it" sz="1400"/>
            </a:b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Eventi:</a:t>
            </a:r>
            <a:endParaRPr sz="16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Counter numero di uccisioni per attivare una modalità di berserk</a:t>
            </a:r>
            <a:endParaRPr sz="1400"/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2171700" y="2684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ATTUATORI ED EVENTI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2171700" y="653650"/>
            <a:ext cx="6457800" cy="88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Berserk</a:t>
            </a:r>
            <a:endParaRPr sz="2500"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514350" y="1645925"/>
            <a:ext cx="8115000" cy="116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U</a:t>
            </a:r>
            <a:r>
              <a:rPr lang="it" sz="1600"/>
              <a:t>na volta raggiunta la quota di uccisioni necessarie, il personaggio entra nella modalità e può uccidere i nemici scontrandosi con loro, in una sorta di corpo a corpo</a:t>
            </a:r>
            <a:br>
              <a:rPr lang="it" sz="1500"/>
            </a:b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type="title"/>
          </p:nvPr>
        </p:nvSpPr>
        <p:spPr>
          <a:xfrm>
            <a:off x="2171850" y="598500"/>
            <a:ext cx="6457800" cy="84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VALUTA</a:t>
            </a:r>
            <a:endParaRPr/>
          </a:p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514350" y="1618850"/>
            <a:ext cx="8115300" cy="3045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ad alta inflazione: Denti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I denti dei nemici verranno collezionati durante il livello: l’uccisione di un nemico consentirà di raccogliere un determinato numero di denti a seconda del livello del nemico stesso</a:t>
            </a:r>
            <a:endParaRPr sz="14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All’inizio di ogni livello verrà consegnato un certo numero di denti di base</a:t>
            </a:r>
            <a:br>
              <a:rPr lang="it" sz="1600"/>
            </a:br>
            <a:br>
              <a:rPr lang="it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 bassa inflazione: Teschi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I teschi possono essere ottenuti al termine di ogni livello, sulla base del punteggio (denti risparmiati per il superamento del livello) raggiunto</a:t>
            </a:r>
            <a:br>
              <a:rPr lang="it" sz="1400"/>
            </a:br>
            <a:br>
              <a:rPr lang="it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Possibile prevedere l’acquisto di pacchetti di denti/teschi con valuta reale (€/$/£)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VALUTA: Modalità di spesa</a:t>
            </a:r>
            <a:endParaRPr/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Prevista la possibilità di spendere la valuta ad alta inflazione durante i livelli del gioco per poter acquistare le difese da poter piazzare durante il gioco</a:t>
            </a:r>
            <a:br>
              <a:rPr lang="it" sz="1500"/>
            </a:b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Previsto uno store (metafora del rigattiere) dove è possibile spendere le valute per acquistare difese, prima dell’inizio di un livello: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300"/>
              <a:t>Mine, staccionate, diversivi, torri</a:t>
            </a:r>
            <a:br>
              <a:rPr lang="it" sz="1300"/>
            </a:b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L’acquisto di armi può essere effettuato solo nello store e non durante il gioco. L’acquisto di </a:t>
            </a:r>
            <a:r>
              <a:rPr lang="it" sz="1500"/>
              <a:t>potenziamenti (boost della vita della pila di cibo)</a:t>
            </a:r>
            <a:r>
              <a:rPr lang="it" sz="1500"/>
              <a:t> può essere effettuato anche durante il gioco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Utilizzo esclusivo della valuta a bassa inflazione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171850" y="8813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Esempio di gameplay</a:t>
            </a:r>
            <a:endParaRPr/>
          </a:p>
        </p:txBody>
      </p:sp>
      <p:sp>
        <p:nvSpPr>
          <p:cNvPr id="234" name="Google Shape;234;p28"/>
          <p:cNvSpPr txBox="1"/>
          <p:nvPr>
            <p:ph idx="1" type="body"/>
          </p:nvPr>
        </p:nvSpPr>
        <p:spPr>
          <a:xfrm>
            <a:off x="417925" y="852725"/>
            <a:ext cx="8347500" cy="393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Sulla scena vengono visualizzati la pila di cibo (in una posizione dell’ambiente di gioco) e il personaggio principale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Un timer di 30 secondi viene attivato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Durante i 30 secondi il giocatore piazza le difese, spendendo i denti che ha a disposizione nel livello. Per esempio: il giocatore comincia la partita a livello 1 con 100 denti. Se ogni staccionata costa 25 denti, il giocatore ne può posizionare al massimo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Al termine dei 30 secondi comincia la prima ondata: i nemici si dirigono verso la pila di cibo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 questo punto, il giocatore si muove nella scena per sparare ai nemici o posizionare ulteriori difese, alcune delle quali </a:t>
            </a:r>
            <a:r>
              <a:rPr lang="it" sz="1400"/>
              <a:t>sono state attivate nel </a:t>
            </a:r>
            <a:r>
              <a:rPr lang="it" sz="1400"/>
              <a:t>frattempo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L’ondata termina con la morte dell’ultimo nemico dell’orda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Le difese superstiti vengono conservate. Un timer di 30 secondi si attiva per consentire al giocatore di riorganizzarsi. Il numero e il tipo di difese posizionabili dipenderà dai guadagnati e risparmiati durante le ondate precedenti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Una nuova ondata comincia, con un numero, intensità e </a:t>
            </a:r>
            <a:r>
              <a:rPr lang="it" sz="1400"/>
              <a:t>livello (</a:t>
            </a:r>
            <a:r>
              <a:rPr lang="it" sz="1400"/>
              <a:t>tipologia</a:t>
            </a:r>
            <a:r>
              <a:rPr lang="it" sz="1400"/>
              <a:t>)</a:t>
            </a:r>
            <a:r>
              <a:rPr lang="it" sz="1400"/>
              <a:t> dei nemici maggiore rispetto all’ondata precedente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Anche in questo caso l’ondata termina con la morte dell’ultimo dei nemici o con l’esaurimento della vita della scorta di cibo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Alla fine dell’ultima ondata il livello risulta superato, la scena è ripulita ed è ottenuto un punteggio bonus ed un certo numero di teschi sulla base dei denti risparmiati</a:t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type="title"/>
          </p:nvPr>
        </p:nvSpPr>
        <p:spPr>
          <a:xfrm>
            <a:off x="2171700" y="344676"/>
            <a:ext cx="6457800" cy="844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SIMILAR GAME: Sanctum 2</a:t>
            </a:r>
            <a:endParaRPr/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5" y="1138275"/>
            <a:ext cx="6774346" cy="38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984" y="2572425"/>
            <a:ext cx="4485715" cy="252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74" y="0"/>
            <a:ext cx="4573174" cy="257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2171700" y="4970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STRONG POINTS/USP</a:t>
            </a:r>
            <a:endParaRPr sz="2400"/>
          </a:p>
        </p:txBody>
      </p:sp>
      <p:sp>
        <p:nvSpPr>
          <p:cNvPr id="252" name="Google Shape;252;p31"/>
          <p:cNvSpPr txBox="1"/>
          <p:nvPr>
            <p:ph idx="1" type="body"/>
          </p:nvPr>
        </p:nvSpPr>
        <p:spPr>
          <a:xfrm>
            <a:off x="514350" y="1589475"/>
            <a:ext cx="8115300" cy="3303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Mix tra dinamica Shoot’em up e Tower defense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Importanza fondamentale del personaggio principale con dinamica Shoot’em up, differentemente dalle dinamiche classiche di Tower Defense</a:t>
            </a:r>
            <a:endParaRPr sz="14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di Shooting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Automatica, simile ad una torre di difesa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Gestibile dal player</a:t>
            </a:r>
            <a:endParaRPr sz="1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it" sz="1600"/>
              <a:t>Visuale Isometrica 3D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Possibile </a:t>
            </a:r>
            <a:r>
              <a:rPr lang="it" sz="1600"/>
              <a:t>modalità berserk al raggiungimento di una so</a:t>
            </a:r>
            <a:r>
              <a:rPr lang="it" sz="1600"/>
              <a:t>glia di uccisioni (assente nella maggior parte dei giochi tower defense)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600"/>
              </a:spcAft>
              <a:buSzPts val="1600"/>
              <a:buChar char="●"/>
            </a:pPr>
            <a:r>
              <a:rPr lang="it" sz="1600"/>
              <a:t>Movimento, posizionamento e percorso dei nemici libero (a griglia in molti tower defense)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400"/>
              <a:t>TWEET DESCRIPTION</a:t>
            </a:r>
            <a:endParaRPr sz="2400"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Gioco tower defense/shoot ‘em </a:t>
            </a:r>
            <a:r>
              <a:rPr lang="it" sz="1600"/>
              <a:t>up</a:t>
            </a:r>
            <a:r>
              <a:rPr lang="it" sz="1600"/>
              <a:t> a livelli, in cui sei un mostriciattolo goloso, equipaggiato con un arma. Il tuo obiettivo è difendere la tua scorta di cibo da orde di mostri nemici. Puoi piazzare difese, spendendo moneta, e puoi muoverti liberamente nella scena per sparare ai nemici. </a:t>
            </a:r>
            <a:r>
              <a:rPr lang="it" sz="1600"/>
              <a:t>Uccidendo l’ultima ondata dell’orda</a:t>
            </a:r>
            <a:r>
              <a:rPr lang="it" sz="1600"/>
              <a:t>, passi al livello successivo. Se un nemico raggiunge la base si mette a mangiare il tuo cibo. Il gioco termina se tutto il cibo viene mangiato. </a:t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982400" y="573275"/>
            <a:ext cx="66471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400"/>
              <a:t>GENRE/PLATFORM/AUDIENCE/PURPOSE</a:t>
            </a:r>
            <a:endParaRPr sz="2400"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514350" y="1645920"/>
            <a:ext cx="8115300" cy="301809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Tower Defense/Elementi real-time </a:t>
            </a:r>
            <a:r>
              <a:rPr lang="it" sz="1600"/>
              <a:t> Shoot ‘em up 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600"/>
              <a:t>Piattaforma Mobile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Family Audience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6850" lvl="0" marL="177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Entertainment purpose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400"/>
              <a:t>SCENARIO/STORY/CHARACTER</a:t>
            </a:r>
            <a:endParaRPr sz="2400"/>
          </a:p>
        </p:txBody>
      </p:sp>
      <p:sp>
        <p:nvSpPr>
          <p:cNvPr id="160" name="Google Shape;160;p17"/>
          <p:cNvSpPr txBox="1"/>
          <p:nvPr>
            <p:ph idx="1" type="body"/>
          </p:nvPr>
        </p:nvSpPr>
        <p:spPr>
          <a:xfrm>
            <a:off x="514350" y="1645925"/>
            <a:ext cx="8115300" cy="3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Fantasy Scenario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Mostriciattoli</a:t>
            </a:r>
            <a:endParaRPr sz="14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Character: Mostriciattolo goloso</a:t>
            </a:r>
            <a:endParaRPr sz="16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Goal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Difendere la propria scorta di cibo dall’avanzare di orde di mostriciattoli golosi nemici</a:t>
            </a:r>
            <a:endParaRPr sz="14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905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Personaggio unico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Personalizzabile nell’armamento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2171700" y="268476"/>
            <a:ext cx="64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400"/>
              <a:t>VISTA E MECCANICHE BASE</a:t>
            </a:r>
            <a:endParaRPr sz="2400"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396475" y="1189425"/>
            <a:ext cx="41754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Visuale </a:t>
            </a:r>
            <a:r>
              <a:rPr lang="it" sz="1600"/>
              <a:t>Isometrica</a:t>
            </a:r>
            <a:endParaRPr sz="16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3D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Meccaniche base</a:t>
            </a:r>
            <a:endParaRPr sz="16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Sparare: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hold bottone 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Muoversi: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hold joystick virtuale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Piazzare difese: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tap su schermo</a:t>
            </a:r>
            <a:endParaRPr sz="14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9625" y="1119277"/>
            <a:ext cx="3840275" cy="37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725225" y="192275"/>
            <a:ext cx="69042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/>
              <a:t>MECCANICHE E CONTROLLI: MOBILE</a:t>
            </a:r>
            <a:endParaRPr sz="2400"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514350" y="1055025"/>
            <a:ext cx="8115300" cy="2113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it" sz="1400"/>
              <a:t>Movimento: hold di un Joystick virtuale</a:t>
            </a:r>
            <a:endParaRPr sz="14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it" sz="1400"/>
              <a:t>Sparo: hold di un piccolo bottone sullo schermo-&gt;il personaggio si blocca entrando in “modalità shooting”</a:t>
            </a: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Sparo automatico attivato al rilevamento di nemici nel raggio d’azione</a:t>
            </a:r>
            <a:endParaRPr sz="1400"/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SzPts val="1700"/>
              <a:buChar char="●"/>
            </a:pPr>
            <a:r>
              <a:rPr lang="it" sz="1400"/>
              <a:t>Posiziona trappole: tap sullo schermo</a:t>
            </a: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1600"/>
              </a:spcAft>
              <a:buSzPts val="1700"/>
              <a:buChar char="○"/>
            </a:pPr>
            <a:r>
              <a:rPr lang="it" sz="1400"/>
              <a:t>La difesa da piazzare viene selezionata da una porzione della GUI che visualizza l’inventario dopo il tap sul device</a:t>
            </a:r>
            <a:endParaRPr sz="1600"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650" y="3485447"/>
            <a:ext cx="5215153" cy="15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 txBox="1"/>
          <p:nvPr/>
        </p:nvSpPr>
        <p:spPr>
          <a:xfrm>
            <a:off x="1853800" y="3854300"/>
            <a:ext cx="2003700" cy="8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Esempio posizionamento trappole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2171700" y="192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400"/>
              <a:t>STRUTTURA</a:t>
            </a:r>
            <a:endParaRPr sz="2400"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514350" y="969100"/>
            <a:ext cx="8115300" cy="4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700"/>
              <a:t> Progressione a </a:t>
            </a:r>
            <a:r>
              <a:rPr lang="it" sz="1600"/>
              <a:t>Livelli</a:t>
            </a:r>
            <a:endParaRPr sz="1600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Difficoltà crescente per numero/caratteristiche dei nemici e per caratteristiche scena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Il superamento del livello comporta</a:t>
            </a:r>
            <a:endParaRPr sz="1400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Unlock di nuove difese</a:t>
            </a:r>
            <a:endParaRPr sz="1400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Assegnazione di uno score al livello</a:t>
            </a:r>
            <a:endParaRPr sz="1400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Pulizia della scena dalle difese avanzate nel livello </a:t>
            </a:r>
            <a:endParaRPr sz="1400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Possibile modifica della scena e della posizione della pila di cibo nei livelli più avanzati</a:t>
            </a:r>
            <a:endParaRPr sz="1400"/>
          </a:p>
          <a:p>
            <a:pPr indent="0" lvl="0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Orde</a:t>
            </a:r>
            <a:endParaRPr sz="1600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Livello suddiviso in più ondate</a:t>
            </a:r>
            <a:endParaRPr sz="1400"/>
          </a:p>
          <a:p>
            <a:pPr indent="-3175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Intervallate da 30 secondi utilizzabili per organizzare la tattica difensiva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L’orda cerca di raggiungere la scorta, avanzando senza attaccare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Punti d’ingresso dei nemici multipli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Diverse tipologie di nemico, con caratteristiche diverse</a:t>
            </a:r>
            <a:endParaRPr sz="14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Game over al termine della scorta di cibo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Ogni nemico che raggiunge la scorta comincia a mangiare il cibo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Progressiva diminuzione della barra della vita della scorta di cibo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2171700" y="1922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MORE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514350" y="1162175"/>
            <a:ext cx="8462700" cy="388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di difesa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Uso del mostriciattolo, equipaggiato con un’arma tra le disponibili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Trappole (mine, staccionate, diversivi) e torrette, non migliorabili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Difese piazzate </a:t>
            </a:r>
            <a:r>
              <a:rPr lang="it" sz="1400"/>
              <a:t>nei 30 secondi intra-ondata e durante l’avanzata nemica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Tipologia  di difese piazzabili dipendente dal livello raggiunto </a:t>
            </a:r>
            <a:endParaRPr sz="1400"/>
          </a:p>
          <a:p>
            <a:pPr indent="0" lvl="0" marL="520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Monete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Set iniziale di monete prestabilito per ogni livello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Guadagno variabile durante il livello</a:t>
            </a:r>
            <a:endParaRPr sz="1400"/>
          </a:p>
          <a:p>
            <a:pPr indent="-1651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Usabili per piazzare difese nel corso del livello</a:t>
            </a:r>
            <a:endParaRPr sz="1400"/>
          </a:p>
          <a:p>
            <a:pPr indent="-1651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Monete risparmiate al termine di un livello concorrono all’ottenimento dello score</a:t>
            </a:r>
            <a:endParaRPr sz="1400"/>
          </a:p>
          <a:p>
            <a:pPr indent="0" lvl="0" marL="520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905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Progresso del gioco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Il progresso del gioco è associato al livello raggiunto e al punteggio realizzato durante i livelli</a:t>
            </a:r>
            <a:endParaRPr sz="1400"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2163500" y="365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600"/>
              <a:t>Esempio evoluzione livelli</a:t>
            </a:r>
            <a:endParaRPr sz="2600"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00" y="1144630"/>
            <a:ext cx="3369082" cy="3295522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/>
          <p:nvPr/>
        </p:nvSpPr>
        <p:spPr>
          <a:xfrm>
            <a:off x="3873050" y="2591900"/>
            <a:ext cx="1266300" cy="68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2475" y="840400"/>
            <a:ext cx="3453724" cy="42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